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dor" initials="A" lastIdx="1" clrIdx="0">
    <p:extLst>
      <p:ext uri="{19B8F6BF-5375-455C-9EA6-DF929625EA0E}">
        <p15:presenceInfo xmlns:p15="http://schemas.microsoft.com/office/powerpoint/2012/main" userId="Administrad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3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AC8C0-1485-40F9-B6D7-ED3277AAE488}" type="datetimeFigureOut">
              <a:rPr lang="es-ES" smtClean="0"/>
              <a:t>06/05/2019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4998F6-C357-4DF7-AAA1-8172AA702C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4591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5F34D-8B91-4F09-B19B-7BFC55DD97C1}" type="datetimeFigureOut">
              <a:rPr lang="es-ES" smtClean="0"/>
              <a:t>06/05/2019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87C4A-2AB1-4984-87E5-37FC1C5E30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55495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06/05/2019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2351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06/05/2019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8249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06/05/2019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534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06/05/2019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1358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06/05/2019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2987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06/05/2019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9711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06/05/2019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3192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06/05/2019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6458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06/05/2019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2588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06/05/2019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0065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06/05/2019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0618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0B1A0-744C-4CE4-A97A-CB4C143F39F6}" type="datetimeFigureOut">
              <a:rPr lang="es-ES" smtClean="0"/>
              <a:t>06/05/2019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386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/>
          <a:srcRect l="18509" t="18226" r="18158" b="12222"/>
          <a:stretch/>
        </p:blipFill>
        <p:spPr>
          <a:xfrm>
            <a:off x="898358" y="317619"/>
            <a:ext cx="10587790" cy="6540381"/>
          </a:xfrm>
          <a:prstGeom prst="rect">
            <a:avLst/>
          </a:prstGeom>
        </p:spPr>
      </p:pic>
      <p:sp>
        <p:nvSpPr>
          <p:cNvPr id="9" name="Llamada ovalada 8"/>
          <p:cNvSpPr/>
          <p:nvPr/>
        </p:nvSpPr>
        <p:spPr>
          <a:xfrm>
            <a:off x="6854024" y="1296062"/>
            <a:ext cx="4540194" cy="1463040"/>
          </a:xfrm>
          <a:prstGeom prst="wedgeEllipseCallout">
            <a:avLst>
              <a:gd name="adj1" fmla="val -53758"/>
              <a:gd name="adj2" fmla="val -45652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uadroTexto 9"/>
          <p:cNvSpPr txBox="1"/>
          <p:nvPr/>
        </p:nvSpPr>
        <p:spPr>
          <a:xfrm>
            <a:off x="7911549" y="1565917"/>
            <a:ext cx="2703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Cumplimentar 1 Anexo III por cada Itinerario Bilingüe del centro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2942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18732" t="16909" r="17961" b="6253"/>
          <a:stretch/>
        </p:blipFill>
        <p:spPr>
          <a:xfrm>
            <a:off x="1410789" y="269966"/>
            <a:ext cx="9507420" cy="6490974"/>
          </a:xfrm>
          <a:prstGeom prst="rect">
            <a:avLst/>
          </a:prstGeom>
        </p:spPr>
      </p:pic>
      <p:sp>
        <p:nvSpPr>
          <p:cNvPr id="3" name="Llamada ovalada 2"/>
          <p:cNvSpPr/>
          <p:nvPr/>
        </p:nvSpPr>
        <p:spPr>
          <a:xfrm>
            <a:off x="6740434" y="661852"/>
            <a:ext cx="4014651" cy="1672046"/>
          </a:xfrm>
          <a:prstGeom prst="wedgeEllipse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/>
          <p:cNvSpPr txBox="1"/>
          <p:nvPr/>
        </p:nvSpPr>
        <p:spPr>
          <a:xfrm>
            <a:off x="7480663" y="913099"/>
            <a:ext cx="277803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Anotar preferentemente los cursos realizados los últimos 5 años o aquellos anteriores pero de gran relevancia para la metodología AICLE.</a:t>
            </a:r>
            <a:endParaRPr lang="es-ES" sz="1400" dirty="0"/>
          </a:p>
        </p:txBody>
      </p:sp>
      <p:sp>
        <p:nvSpPr>
          <p:cNvPr id="5" name="Rectángulo redondeado 4"/>
          <p:cNvSpPr/>
          <p:nvPr/>
        </p:nvSpPr>
        <p:spPr>
          <a:xfrm>
            <a:off x="3413760" y="3549802"/>
            <a:ext cx="1506582" cy="173630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/>
          <p:cNvSpPr txBox="1"/>
          <p:nvPr/>
        </p:nvSpPr>
        <p:spPr>
          <a:xfrm>
            <a:off x="3413760" y="3631474"/>
            <a:ext cx="15065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 smtClean="0"/>
              <a:t>Tutor EI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 smtClean="0"/>
              <a:t>Apoyo EI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 smtClean="0"/>
              <a:t>Colaborador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 smtClean="0"/>
              <a:t>C1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 smtClean="0"/>
              <a:t>Profesor/a de idioma</a:t>
            </a:r>
            <a:endParaRPr lang="es-ES" sz="1600" dirty="0"/>
          </a:p>
        </p:txBody>
      </p:sp>
      <p:sp>
        <p:nvSpPr>
          <p:cNvPr id="7" name="Rectángulo redondeado 6"/>
          <p:cNvSpPr/>
          <p:nvPr/>
        </p:nvSpPr>
        <p:spPr>
          <a:xfrm>
            <a:off x="3987942" y="5167475"/>
            <a:ext cx="1506582" cy="173630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CuadroTexto 8"/>
          <p:cNvSpPr txBox="1"/>
          <p:nvPr/>
        </p:nvSpPr>
        <p:spPr>
          <a:xfrm>
            <a:off x="4167051" y="5282806"/>
            <a:ext cx="141078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 smtClean="0"/>
              <a:t>Definitivo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 smtClean="0"/>
              <a:t>Provisional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 smtClean="0"/>
              <a:t>Comisión servicios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 smtClean="0"/>
              <a:t>En prácticas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 smtClean="0"/>
              <a:t>Interino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4129371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2"/>
          <a:srcRect l="18234" t="16402" r="19154" b="9304"/>
          <a:stretch/>
        </p:blipFill>
        <p:spPr>
          <a:xfrm>
            <a:off x="682387" y="70440"/>
            <a:ext cx="10019163" cy="6687403"/>
          </a:xfrm>
          <a:prstGeom prst="rect">
            <a:avLst/>
          </a:prstGeom>
        </p:spPr>
      </p:pic>
      <p:sp>
        <p:nvSpPr>
          <p:cNvPr id="3" name="Llamada ovalada 2"/>
          <p:cNvSpPr/>
          <p:nvPr/>
        </p:nvSpPr>
        <p:spPr>
          <a:xfrm>
            <a:off x="2470355" y="4601497"/>
            <a:ext cx="2721077" cy="1179871"/>
          </a:xfrm>
          <a:prstGeom prst="wedgeEllipseCallout">
            <a:avLst>
              <a:gd name="adj1" fmla="val -77744"/>
              <a:gd name="adj2" fmla="val -431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/>
          <p:cNvSpPr txBox="1"/>
          <p:nvPr/>
        </p:nvSpPr>
        <p:spPr>
          <a:xfrm>
            <a:off x="2662084" y="4751890"/>
            <a:ext cx="24482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 smtClean="0"/>
              <a:t>Seleccionar los bloques en los que se trabaja en lengua extranjera. </a:t>
            </a:r>
            <a:endParaRPr lang="es-ES" sz="1400" dirty="0"/>
          </a:p>
        </p:txBody>
      </p:sp>
      <p:sp>
        <p:nvSpPr>
          <p:cNvPr id="5" name="Llamada rectangular redondeada 4"/>
          <p:cNvSpPr/>
          <p:nvPr/>
        </p:nvSpPr>
        <p:spPr>
          <a:xfrm>
            <a:off x="3554361" y="132735"/>
            <a:ext cx="3635478" cy="1061884"/>
          </a:xfrm>
          <a:prstGeom prst="wedgeRoundRectCallout">
            <a:avLst>
              <a:gd name="adj1" fmla="val -10894"/>
              <a:gd name="adj2" fmla="val 6187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/>
          <p:cNvSpPr txBox="1"/>
          <p:nvPr/>
        </p:nvSpPr>
        <p:spPr>
          <a:xfrm>
            <a:off x="3886200" y="186623"/>
            <a:ext cx="32225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Se deben poner los minutos que la C1 está en el aula compartiendo o desdoblando. Contabilizan dentro de “MINUTOS semanales”</a:t>
            </a:r>
          </a:p>
        </p:txBody>
      </p:sp>
      <p:sp>
        <p:nvSpPr>
          <p:cNvPr id="7" name="Rectángulo redondeado 6"/>
          <p:cNvSpPr/>
          <p:nvPr/>
        </p:nvSpPr>
        <p:spPr>
          <a:xfrm>
            <a:off x="7238014" y="2704176"/>
            <a:ext cx="2580967" cy="111890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/>
          <p:cNvSpPr txBox="1"/>
          <p:nvPr/>
        </p:nvSpPr>
        <p:spPr>
          <a:xfrm>
            <a:off x="7400618" y="2755796"/>
            <a:ext cx="24851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Asistir obra de teatro       90’    0,20%      </a:t>
            </a:r>
          </a:p>
          <a:p>
            <a:r>
              <a:rPr lang="es-ES" sz="1200" dirty="0" smtClean="0"/>
              <a:t>Cuentacuentos                  60’    0,13%</a:t>
            </a:r>
          </a:p>
          <a:p>
            <a:r>
              <a:rPr lang="es-ES" sz="1200" dirty="0" smtClean="0"/>
              <a:t>Halloween                        180’    0,40%</a:t>
            </a:r>
          </a:p>
          <a:p>
            <a:r>
              <a:rPr lang="es-ES" sz="1200" dirty="0" smtClean="0"/>
              <a:t>Talleres en L.E.                 120’    0,26%</a:t>
            </a:r>
          </a:p>
          <a:p>
            <a:r>
              <a:rPr lang="es-ES" sz="1200" dirty="0"/>
              <a:t> </a:t>
            </a:r>
            <a:r>
              <a:rPr lang="es-ES" sz="1200" dirty="0" smtClean="0"/>
              <a:t>    ….</a:t>
            </a: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2782693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18125" t="17592" r="18020" b="26552"/>
          <a:stretch/>
        </p:blipFill>
        <p:spPr>
          <a:xfrm>
            <a:off x="1143000" y="167970"/>
            <a:ext cx="10348784" cy="5091927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823784" y="3830595"/>
            <a:ext cx="3665838" cy="963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803189" y="3826476"/>
            <a:ext cx="3665838" cy="963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3" name="CuadroTexto 2"/>
          <p:cNvSpPr txBox="1"/>
          <p:nvPr/>
        </p:nvSpPr>
        <p:spPr>
          <a:xfrm>
            <a:off x="724930" y="3826476"/>
            <a:ext cx="3764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8" name="CuadroTexto 7"/>
          <p:cNvSpPr txBox="1"/>
          <p:nvPr/>
        </p:nvSpPr>
        <p:spPr>
          <a:xfrm>
            <a:off x="1466336" y="5494638"/>
            <a:ext cx="93911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/>
              <a:t>TOTAL ETAPA: _______ % DEL CUAL ______ % ATENDIDO POR EL PROFESOR C1 COMPETENCIA ORAL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604210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06400" y="180622"/>
            <a:ext cx="11040533" cy="522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sz="20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 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2800" b="1" u="sng" dirty="0">
                <a:latin typeface="Arial Narrow" panose="020B0606020202030204" pitchFamily="34" charset="0"/>
                <a:ea typeface="Times New Roman" panose="02020603050405020304" pitchFamily="18" charset="0"/>
              </a:rPr>
              <a:t>BLOQUE III: 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2800" b="1" u="sng" dirty="0">
                <a:latin typeface="Arial Narrow" panose="020B0606020202030204" pitchFamily="34" charset="0"/>
                <a:ea typeface="Times New Roman" panose="02020603050405020304" pitchFamily="18" charset="0"/>
              </a:rPr>
              <a:t>IMPLEMENTACIÓN DEL ITINERARIO BILINGÜE DEL CENTRO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20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 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just">
              <a:lnSpc>
                <a:spcPct val="150000"/>
              </a:lnSpc>
              <a:spcAft>
                <a:spcPts val="0"/>
              </a:spcAft>
            </a:pPr>
            <a:r>
              <a:rPr lang="es-ES" dirty="0">
                <a:latin typeface="Arial Narrow" panose="020B0606020202030204" pitchFamily="34" charset="0"/>
                <a:ea typeface="Times New Roman" panose="02020603050405020304" pitchFamily="18" charset="0"/>
              </a:rPr>
              <a:t> 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ES" dirty="0">
                <a:latin typeface="Arial Narrow" panose="020B0606020202030204" pitchFamily="34" charset="0"/>
                <a:ea typeface="Times New Roman" panose="02020603050405020304" pitchFamily="18" charset="0"/>
              </a:rPr>
              <a:t>Coordinación del Itinerario Bilingüe. 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ES" dirty="0">
                <a:latin typeface="Arial Narrow" panose="020B0606020202030204" pitchFamily="34" charset="0"/>
                <a:ea typeface="Times New Roman" panose="02020603050405020304" pitchFamily="18" charset="0"/>
              </a:rPr>
              <a:t>Formación y actualización del profesorado.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ES" dirty="0">
                <a:latin typeface="Arial Narrow" panose="020B0606020202030204" pitchFamily="34" charset="0"/>
                <a:ea typeface="Times New Roman" panose="02020603050405020304" pitchFamily="18" charset="0"/>
              </a:rPr>
              <a:t>Información a las familias.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ES" dirty="0">
                <a:latin typeface="Arial Narrow" panose="020B0606020202030204" pitchFamily="34" charset="0"/>
                <a:ea typeface="Times New Roman" panose="02020603050405020304" pitchFamily="18" charset="0"/>
              </a:rPr>
              <a:t>Actuaciones de intervención educativa inclusiva.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ES" dirty="0">
                <a:latin typeface="Arial Narrow" panose="020B0606020202030204" pitchFamily="34" charset="0"/>
                <a:ea typeface="Times New Roman" panose="02020603050405020304" pitchFamily="18" charset="0"/>
              </a:rPr>
              <a:t>Seguimiento, evaluación y modificación, en caso necesario. 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ES" dirty="0">
                <a:latin typeface="Arial Narrow" panose="020B0606020202030204" pitchFamily="34" charset="0"/>
                <a:ea typeface="Times New Roman" panose="02020603050405020304" pitchFamily="18" charset="0"/>
              </a:rPr>
              <a:t> 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ES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es-ES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 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20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 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7957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126</Words>
  <Application>Microsoft Office PowerPoint</Application>
  <PresentationFormat>Panorámica</PresentationFormat>
  <Paragraphs>34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Arial Narrow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Administrador</dc:creator>
  <cp:lastModifiedBy>Administrador</cp:lastModifiedBy>
  <cp:revision>13</cp:revision>
  <dcterms:created xsi:type="dcterms:W3CDTF">2019-03-07T13:19:45Z</dcterms:created>
  <dcterms:modified xsi:type="dcterms:W3CDTF">2019-05-06T07:17:49Z</dcterms:modified>
</cp:coreProperties>
</file>